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7FF91"/>
    <a:srgbClr val="8A2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A4F34-522A-4DB9-BB97-6E3D9081861C}" type="datetimeFigureOut">
              <a:rPr lang="ru-RU" smtClean="0"/>
              <a:t>14.09.2009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25F51-49BC-4351-88DA-5DD531369C39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25F51-49BC-4351-88DA-5DD531369C39}" type="slidenum">
              <a:rPr lang="ru-RU" smtClean="0"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67BB5C8-D6D4-46BE-862A-3D955A083A2F}" type="datetimeFigureOut">
              <a:rPr lang="ru-RU" smtClean="0"/>
              <a:pPr/>
              <a:t>14.09.2009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D41FEC7-44BA-49E9-91F5-F4ABD655D42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7786710" cy="785793"/>
          </a:xfrm>
        </p:spPr>
        <p:txBody>
          <a:bodyPr>
            <a:normAutofit/>
          </a:bodyPr>
          <a:lstStyle/>
          <a:p>
            <a:r>
              <a:rPr lang="ru-RU" dirty="0" smtClean="0"/>
              <a:t>Творчество Лермонтова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Comic Sans MS" pitchFamily="66" charset="0"/>
              </a:rPr>
              <a:t>                                                                                                             Он был дитя, когда в тесовый гроб</a:t>
            </a:r>
          </a:p>
          <a:p>
            <a:r>
              <a:rPr lang="ru-RU" sz="1600" b="1" dirty="0" smtClean="0">
                <a:latin typeface="Comic Sans MS" pitchFamily="66" charset="0"/>
              </a:rPr>
              <a:t> </a:t>
            </a:r>
          </a:p>
          <a:p>
            <a:r>
              <a:rPr lang="ru-RU" sz="1600" b="1" dirty="0" smtClean="0">
                <a:latin typeface="Comic Sans MS" pitchFamily="66" charset="0"/>
              </a:rPr>
              <a:t>                                                                                                                       Его родную с пеньем уложили.</a:t>
            </a:r>
          </a:p>
          <a:p>
            <a:r>
              <a:rPr lang="ru-RU" sz="1600" b="1" dirty="0" smtClean="0">
                <a:latin typeface="Comic Sans MS" pitchFamily="66" charset="0"/>
              </a:rPr>
              <a:t> </a:t>
            </a:r>
          </a:p>
          <a:p>
            <a:r>
              <a:rPr lang="ru-RU" sz="1600" b="1" dirty="0" smtClean="0">
                <a:latin typeface="Comic Sans MS" pitchFamily="66" charset="0"/>
              </a:rPr>
              <a:t>                                                                                                               Он помнил, что над нею черный поп</a:t>
            </a:r>
          </a:p>
          <a:p>
            <a:endParaRPr lang="ru-RU" sz="1600" b="1" dirty="0" smtClean="0">
              <a:latin typeface="Comic Sans MS" pitchFamily="66" charset="0"/>
            </a:endParaRPr>
          </a:p>
          <a:p>
            <a:r>
              <a:rPr lang="ru-RU" sz="1600" b="1" dirty="0" smtClean="0">
                <a:latin typeface="Comic Sans MS" pitchFamily="66" charset="0"/>
              </a:rPr>
              <a:t>                                                                                                                    </a:t>
            </a:r>
            <a:r>
              <a:rPr lang="ru-RU" sz="1600" b="1" dirty="0" smtClean="0">
                <a:latin typeface="Comic Sans MS" pitchFamily="66" charset="0"/>
              </a:rPr>
              <a:t>Читал большую книгу, что кадили</a:t>
            </a:r>
          </a:p>
          <a:p>
            <a:endParaRPr lang="ru-RU" sz="1600" b="1" dirty="0" smtClean="0">
              <a:latin typeface="Comic Sans MS" pitchFamily="66" charset="0"/>
            </a:endParaRPr>
          </a:p>
          <a:p>
            <a:r>
              <a:rPr lang="ru-RU" sz="1600" b="1" dirty="0" smtClean="0">
                <a:latin typeface="Comic Sans MS" pitchFamily="66" charset="0"/>
              </a:rPr>
              <a:t> </a:t>
            </a:r>
            <a:endParaRPr lang="ru-RU" sz="1600" b="1" dirty="0" smtClean="0">
              <a:latin typeface="Comic Sans MS" pitchFamily="66" charset="0"/>
            </a:endParaRPr>
          </a:p>
          <a:p>
            <a:r>
              <a:rPr lang="ru-RU" sz="1600" b="1" dirty="0" smtClean="0">
                <a:latin typeface="Comic Sans MS" pitchFamily="66" charset="0"/>
              </a:rPr>
              <a:t>                                                           И прочее... и что, закрыв весь </a:t>
            </a:r>
            <a:r>
              <a:rPr lang="ru-RU" sz="1600" b="1" dirty="0" smtClean="0">
                <a:latin typeface="Comic Sans MS" pitchFamily="66" charset="0"/>
              </a:rPr>
              <a:t>лоб </a:t>
            </a:r>
            <a:endParaRPr lang="ru-RU" sz="1600" b="1" dirty="0" smtClean="0">
              <a:latin typeface="Comic Sans MS" pitchFamily="66" charset="0"/>
            </a:endParaRPr>
          </a:p>
          <a:p>
            <a:endParaRPr lang="ru-RU" sz="1600" b="1" dirty="0" smtClean="0">
              <a:latin typeface="Comic Sans MS" pitchFamily="66" charset="0"/>
            </a:endParaRPr>
          </a:p>
          <a:p>
            <a:r>
              <a:rPr lang="ru-RU" sz="1600" b="1" dirty="0" smtClean="0">
                <a:latin typeface="Comic Sans MS" pitchFamily="66" charset="0"/>
              </a:rPr>
              <a:t>                                                                                                                  Большим </a:t>
            </a:r>
            <a:r>
              <a:rPr lang="ru-RU" sz="1600" b="1" dirty="0" smtClean="0">
                <a:latin typeface="Comic Sans MS" pitchFamily="66" charset="0"/>
              </a:rPr>
              <a:t>платком, отец стоял в молчанье</a:t>
            </a:r>
            <a:r>
              <a:rPr lang="ru-RU" sz="1600" b="1" dirty="0" smtClean="0">
                <a:latin typeface="Comic Sans MS" pitchFamily="66" charset="0"/>
              </a:rPr>
              <a:t>...  </a:t>
            </a:r>
            <a:endParaRPr lang="ru-RU" sz="1600" b="1" dirty="0">
              <a:latin typeface="Comic Sans MS" pitchFamily="66" charset="0"/>
            </a:endParaRPr>
          </a:p>
        </p:txBody>
      </p:sp>
      <p:pic>
        <p:nvPicPr>
          <p:cNvPr id="4" name="Рисунок 3" descr="30-0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000108"/>
            <a:ext cx="4143404" cy="564357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 Творчество </a:t>
            </a:r>
            <a:r>
              <a:rPr lang="ru-RU" b="1" dirty="0" smtClean="0">
                <a:solidFill>
                  <a:srgbClr val="FFC000"/>
                </a:solidFill>
              </a:rPr>
              <a:t>Лермонтова 1828-1831 гг. имело ярко выраженный автобиографический характер. В лирике отражались детские впечатления, первые дружеские симпатии, любовные увлечения. Автобиографизм был важнейшим творческим принципом Лермонтова, хотя этот принцип противоречил другому - стремлению поэта-романтика включить свои "подлинные", "достоверные" мысли и чувства в контекст общеромантических литературных мотивов.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ermonto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73133"/>
            <a:ext cx="7643866" cy="678486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03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В </a:t>
            </a:r>
            <a:r>
              <a:rPr lang="ru-RU" b="1" dirty="0" smtClean="0">
                <a:solidFill>
                  <a:srgbClr val="FF0000"/>
                </a:solidFill>
              </a:rPr>
              <a:t>поэзии Лермонтова звучат мотивы душевного </a:t>
            </a:r>
            <a:r>
              <a:rPr lang="ru-RU" b="1" dirty="0" err="1" smtClean="0">
                <a:solidFill>
                  <a:srgbClr val="FF0000"/>
                </a:solidFill>
              </a:rPr>
              <a:t>непокоя</a:t>
            </a:r>
            <a:r>
              <a:rPr lang="ru-RU" b="1" dirty="0" smtClean="0">
                <a:solidFill>
                  <a:srgbClr val="FF0000"/>
                </a:solidFill>
              </a:rPr>
              <a:t>, страстной жажды перемен, движения, новых впечатлений. Образы бурного моря, грозы, мятежного паруса созданы во многих стихотворениях 1832 г. Это не только отголоски романтической традиции Байрона - в них выразился </a:t>
            </a:r>
            <a:r>
              <a:rPr lang="ru-RU" b="1" dirty="0" err="1" smtClean="0">
                <a:solidFill>
                  <a:srgbClr val="FF0000"/>
                </a:solidFill>
              </a:rPr>
              <a:t>лермонтовский</a:t>
            </a:r>
            <a:r>
              <a:rPr lang="ru-RU" b="1" dirty="0" smtClean="0">
                <a:solidFill>
                  <a:srgbClr val="FF0000"/>
                </a:solidFill>
              </a:rPr>
              <a:t> порыв к действию, к преображению своей человеческой и творческой судьбы. Антитеза мятежа и покоя, свободы и неволи определяют смысл стихотворений "Парус", "Я жить хочу! Хочу печали...", "Моряк" (1832).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071934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В </a:t>
            </a:r>
            <a:r>
              <a:rPr lang="ru-RU" b="1" dirty="0" smtClean="0">
                <a:solidFill>
                  <a:srgbClr val="00B0F0"/>
                </a:solidFill>
              </a:rPr>
              <a:t>1832-1836 гг. Лермонтов-романтик впервые затронул проблему взаимоотношений личности и общественной среды. В неоконченном романе "Вадим"(1832-1834) и в поэме "Измаил-бей" (1832-1833) он размышляет о связи между судьбой единичного, "частного" человека и ходом истории. В 1835-1836 гг. актуальным становится вопрос об изображении человека в бытовой обстановке. Художественный итог творческих поисков Лермонтова в 1832-1836 гг. - драма "Маскарад" (1835-1836).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5500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900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77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37FF91"/>
                </a:solidFill>
              </a:rPr>
              <a:t>     В </a:t>
            </a:r>
            <a:r>
              <a:rPr lang="ru-RU" b="1" dirty="0" smtClean="0">
                <a:solidFill>
                  <a:srgbClr val="37FF91"/>
                </a:solidFill>
              </a:rPr>
              <a:t>конце 1837г. Лермонтова хлопотами бабушки переводят в Гродненский гусарский полк, в Новгород. Он возвращается в Россию, исполненный удивительных творческих замыслов: «Герой нашего времени», кавказская редакция «Демона», «Мцыри», «Беглец», «</a:t>
            </a:r>
            <a:r>
              <a:rPr lang="ru-RU" b="1" dirty="0" err="1" smtClean="0">
                <a:solidFill>
                  <a:srgbClr val="37FF91"/>
                </a:solidFill>
              </a:rPr>
              <a:t>Ашик-Кериб</a:t>
            </a:r>
            <a:r>
              <a:rPr lang="ru-RU" b="1" dirty="0" smtClean="0">
                <a:solidFill>
                  <a:srgbClr val="37FF91"/>
                </a:solidFill>
              </a:rPr>
              <a:t>», «Дары Терека», «Казачья колыбельная песня», «Тамара», «Свиданье», «Кинжал», «Прощание», «Хаджи Абрек», - все это стало результатом его скитаний по Северному Кавказу и Закавказью в 1837 году. </a:t>
            </a:r>
            <a:endParaRPr lang="ru-RU" b="1" dirty="0">
              <a:solidFill>
                <a:srgbClr val="37FF9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lermontov_lermontov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EDDCC2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DDCC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312</TotalTime>
  <Words>366</Words>
  <Application>Microsoft Office PowerPoint</Application>
  <PresentationFormat>Экран (4:3)</PresentationFormat>
  <Paragraphs>19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Творчество Лермонтова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Лермонтов М.Ю.</dc:title>
  <dc:creator>Loner-XP</dc:creator>
  <cp:lastModifiedBy>Loner-XP</cp:lastModifiedBy>
  <cp:revision>26</cp:revision>
  <dcterms:created xsi:type="dcterms:W3CDTF">2009-09-13T19:20:18Z</dcterms:created>
  <dcterms:modified xsi:type="dcterms:W3CDTF">2009-09-14T09:22:55Z</dcterms:modified>
</cp:coreProperties>
</file>